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74" r:id="rId7"/>
    <p:sldId id="265" r:id="rId8"/>
    <p:sldId id="275" r:id="rId9"/>
    <p:sldId id="267" r:id="rId10"/>
    <p:sldId id="266" r:id="rId11"/>
    <p:sldId id="273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8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LICENCIAMENTO AMBIENTAL MUNICIPAL 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03260" y="6001061"/>
            <a:ext cx="2601352" cy="399739"/>
          </a:xfrm>
        </p:spPr>
        <p:txBody>
          <a:bodyPr/>
          <a:lstStyle/>
          <a:p>
            <a:r>
              <a:rPr lang="pt-BR" dirty="0" smtClean="0"/>
              <a:t>04 de Março de 2020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3166" y="501125"/>
            <a:ext cx="3828028" cy="116040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056095" y="830536"/>
            <a:ext cx="6804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Secretaria de Desenvolvimento Econômico, Saneamento, Habitação e Meio Ambiente</a:t>
            </a:r>
            <a:endParaRPr lang="pt-BR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279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26859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pt-BR" sz="2200" b="1" dirty="0"/>
              <a:t>Constituição Federal – Artigo 225 </a:t>
            </a:r>
            <a:r>
              <a:rPr lang="pt-BR" sz="2200" dirty="0"/>
              <a:t>- Todos têm direito ao meio ambiente ecologicamente equilibrado, bem de uso comum do povo e essencial à sadia qualidade de vida, impondo-se ao Poder Público e à coletividade o dever de defendê-lo e </a:t>
            </a:r>
            <a:r>
              <a:rPr lang="pt-BR" sz="2200" dirty="0" smtClean="0"/>
              <a:t>preservá-lo </a:t>
            </a:r>
            <a:r>
              <a:rPr lang="pt-BR" sz="2200" dirty="0"/>
              <a:t>para as presentes e futuras gerações;</a:t>
            </a:r>
          </a:p>
          <a:p>
            <a:pPr algn="just">
              <a:spcAft>
                <a:spcPts val="1200"/>
              </a:spcAft>
            </a:pPr>
            <a:r>
              <a:rPr lang="pt-BR" sz="2200" b="1" dirty="0"/>
              <a:t>Lei 6938/1981 </a:t>
            </a:r>
            <a:r>
              <a:rPr lang="pt-BR" sz="2200" dirty="0"/>
              <a:t>- Dispõe sobre a Política Nacional do Meio Ambiente, seus fins e mecanismos de formulação e aplicação, e dá outras providências.</a:t>
            </a:r>
          </a:p>
          <a:p>
            <a:pPr algn="just">
              <a:spcAft>
                <a:spcPts val="1200"/>
              </a:spcAft>
            </a:pPr>
            <a:r>
              <a:rPr lang="pt-BR" sz="2200" b="1" dirty="0"/>
              <a:t>RESOLUÇÃO </a:t>
            </a:r>
            <a:r>
              <a:rPr lang="pt-BR" sz="2200" b="1" dirty="0" smtClean="0"/>
              <a:t>CONAMA 237/1997 </a:t>
            </a:r>
            <a:r>
              <a:rPr lang="pt-BR" sz="2200" dirty="0"/>
              <a:t>– Estabelece </a:t>
            </a:r>
            <a:r>
              <a:rPr lang="pt-BR" sz="2200" dirty="0" smtClean="0"/>
              <a:t>normas, procedimentos e </a:t>
            </a:r>
            <a:r>
              <a:rPr lang="pt-BR" sz="2200" dirty="0"/>
              <a:t>padrões para o Licenciamento Ambiental no Brasil;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LEGAIS FEDERAL?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909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200" b="1" dirty="0"/>
              <a:t>Lei complementar 140/2011 </a:t>
            </a:r>
            <a:r>
              <a:rPr lang="pt-BR" sz="2200" dirty="0"/>
              <a:t>- Fixa normas, nos termos dos incisos III, VI e VII do caput e do parágrafo único do art. 23 da Constituição Federal, para a cooperação entre a União, os Estados, o Distrito Federal e os Municípios nas ações administrativas decorrentes do exercício da competência comum relativas à proteção das paisagens naturais notáveis, à proteção do meio ambiente, ao combate à poluição em qualquer de suas formas e à preservação das florestas, da fauna e da flora; e altera a Lei no 6.938, de 31 de agosto de 1981.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LEGAIS FEDERAL?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742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000" b="1" dirty="0"/>
              <a:t>Decreto Estadual 4039-R/2016</a:t>
            </a:r>
            <a:r>
              <a:rPr lang="pt-BR" sz="2000" dirty="0"/>
              <a:t> - que dispõe sobre o Sistema de Licenciamento e Controle das Atividades Poluidoras ou Degradadoras do Meio Ambiente – SILCAP.</a:t>
            </a:r>
          </a:p>
          <a:p>
            <a:pPr algn="just"/>
            <a:r>
              <a:rPr lang="pt-BR" sz="2000" b="1" dirty="0"/>
              <a:t>Instrução Normativa 14/2016</a:t>
            </a:r>
            <a:r>
              <a:rPr lang="pt-BR" sz="2000" dirty="0"/>
              <a:t> - Dispõe sobre enquadramento das atividades potencialmente poluidoras e/ou degradadoras do meio ambiente com obrigatoriedade de licenciamento ambiental junto ao IEMA e sua classificação quanto ao potencial poluidor e </a:t>
            </a:r>
            <a:r>
              <a:rPr lang="pt-BR" sz="2000" dirty="0" smtClean="0"/>
              <a:t>porte</a:t>
            </a:r>
            <a:endParaRPr lang="pt-BR" sz="2200" b="1" dirty="0" smtClean="0"/>
          </a:p>
          <a:p>
            <a:pPr algn="just"/>
            <a:r>
              <a:rPr lang="pt-BR" sz="2200" b="1" dirty="0" smtClean="0"/>
              <a:t>Resolução </a:t>
            </a:r>
            <a:r>
              <a:rPr lang="pt-BR" sz="2200" b="1" dirty="0"/>
              <a:t>CONSEMA </a:t>
            </a:r>
            <a:r>
              <a:rPr lang="pt-BR" sz="2200" b="1" dirty="0" smtClean="0"/>
              <a:t>02/2016</a:t>
            </a:r>
            <a:r>
              <a:rPr lang="pt-BR" sz="2200" dirty="0" smtClean="0"/>
              <a:t> </a:t>
            </a:r>
            <a:r>
              <a:rPr lang="pt-BR" sz="2200" dirty="0"/>
              <a:t>-  Define a tipologia das atividades ou empreendimentos considerados de impacto ambiental local, normatiza aspectos do licenciamento ambiental de </a:t>
            </a:r>
            <a:r>
              <a:rPr lang="pt-BR" sz="2200" b="1" dirty="0"/>
              <a:t>atividades de impacto local no Estado</a:t>
            </a:r>
            <a:r>
              <a:rPr lang="pt-BR" sz="2200" dirty="0"/>
              <a:t>, e dá outras providências</a:t>
            </a:r>
            <a:r>
              <a:rPr lang="pt-BR" sz="2200" dirty="0" smtClean="0"/>
              <a:t>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LEGAIS ESTADUAL?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481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1511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spcAft>
                <a:spcPts val="1200"/>
              </a:spcAft>
            </a:pPr>
            <a:r>
              <a:rPr lang="pt-BR" sz="2200" b="1" dirty="0"/>
              <a:t>Lei Complementar 013/2006 </a:t>
            </a:r>
            <a:r>
              <a:rPr lang="pt-BR" sz="2200" dirty="0"/>
              <a:t>– Institui o Código de Meio Ambiente;</a:t>
            </a:r>
          </a:p>
          <a:p>
            <a:pPr algn="just">
              <a:lnSpc>
                <a:spcPct val="90000"/>
              </a:lnSpc>
              <a:spcAft>
                <a:spcPts val="1200"/>
              </a:spcAft>
            </a:pPr>
            <a:r>
              <a:rPr lang="pt-BR" sz="2200" b="1" dirty="0"/>
              <a:t>Decreto 4.851/2016 </a:t>
            </a:r>
            <a:r>
              <a:rPr lang="pt-BR" sz="2200" dirty="0"/>
              <a:t>– Regulamenta o Fundo de Municipal do Meio Ambiente – FUNBARRA;</a:t>
            </a:r>
          </a:p>
          <a:p>
            <a:pPr algn="just">
              <a:lnSpc>
                <a:spcPct val="90000"/>
              </a:lnSpc>
              <a:spcAft>
                <a:spcPts val="1200"/>
              </a:spcAft>
            </a:pPr>
            <a:r>
              <a:rPr lang="pt-BR" sz="2200" b="1" dirty="0"/>
              <a:t>Lei Complementar 043/2017 </a:t>
            </a:r>
            <a:r>
              <a:rPr lang="pt-BR" sz="2200" dirty="0"/>
              <a:t>– Altera a Composição do CONDEMA;</a:t>
            </a:r>
          </a:p>
          <a:p>
            <a:pPr algn="just">
              <a:lnSpc>
                <a:spcPct val="90000"/>
              </a:lnSpc>
              <a:spcAft>
                <a:spcPts val="1200"/>
              </a:spcAft>
            </a:pPr>
            <a:r>
              <a:rPr lang="pt-BR" sz="2200" b="1" dirty="0"/>
              <a:t>Decreto 5.006/2018 </a:t>
            </a:r>
            <a:r>
              <a:rPr lang="pt-BR" sz="2200" dirty="0"/>
              <a:t>– Nomeia membros do Conselho Municipal de Defesa do Meio Ambiente para o biênio 2018 – 2020;</a:t>
            </a:r>
          </a:p>
          <a:p>
            <a:pPr algn="just">
              <a:lnSpc>
                <a:spcPct val="90000"/>
              </a:lnSpc>
              <a:spcAft>
                <a:spcPts val="1200"/>
              </a:spcAft>
            </a:pPr>
            <a:r>
              <a:rPr lang="pt-BR" sz="2200" b="1" dirty="0"/>
              <a:t>Lei Complementar 053/2019 </a:t>
            </a:r>
            <a:r>
              <a:rPr lang="pt-BR" sz="2200" dirty="0"/>
              <a:t>-  Dispõe sobre a instituição da Taxas devidas para o Licenciamento Ambiental;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LEGAIS MUNICIPAL?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69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Aft>
                <a:spcPts val="1200"/>
              </a:spcAft>
            </a:pPr>
            <a:r>
              <a:rPr lang="pt-BR" sz="2400" b="1" dirty="0" smtClean="0"/>
              <a:t>Decreto 5.195/2019 </a:t>
            </a:r>
            <a:r>
              <a:rPr lang="pt-BR" sz="2400" dirty="0" smtClean="0"/>
              <a:t>– Dispõe sobre a regulamentação da Lei Complementar 013/2006, que institui o Código Municipal de Meio Ambiente que trata, dentre outros, do Licenciamento Ambiental Municipal;</a:t>
            </a:r>
          </a:p>
          <a:p>
            <a:pPr algn="just"/>
            <a:r>
              <a:rPr lang="pt-BR" sz="2400" b="1" dirty="0" smtClean="0"/>
              <a:t>Decreto 5.196/2019 </a:t>
            </a:r>
            <a:r>
              <a:rPr lang="pt-BR" sz="2400" dirty="0" smtClean="0"/>
              <a:t>- Dispõe sobre atividades com dispensa do licenciamento ambiental no âmbito de atuação da Secretaria Municipal De Desenvolvimento Econômico, Saneamento, Habitação E Meio Ambiente (SMDEMA) para as atividades de impacto ambiental insignificante no município de Conceição da Barra/ES e dá outras providências;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LEGAIS MUNICIPAL?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380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Aft>
                <a:spcPts val="1200"/>
              </a:spcAft>
            </a:pPr>
            <a:r>
              <a:rPr lang="pt-BR" sz="2200" b="1" dirty="0"/>
              <a:t>Decreto </a:t>
            </a:r>
            <a:r>
              <a:rPr lang="pt-BR" sz="2200" b="1" dirty="0" smtClean="0"/>
              <a:t>5.206/2019 </a:t>
            </a:r>
            <a:r>
              <a:rPr lang="pt-BR" sz="2200" dirty="0"/>
              <a:t>– Dispõe sobre o enquadramento das atividades potencialmente poluidoras e/ou degradadoras do meio ambiente com obrigatoriedade de licenciamento ambiental ordinário junto à Secretaria Municipal de Desenvolvimento Econômico, Saneamento, Habitação e Meio Ambiente (SMDEMA) e sua classificação quanto o potencial poluidor e porte e dá outras providências;</a:t>
            </a:r>
          </a:p>
          <a:p>
            <a:pPr algn="just"/>
            <a:r>
              <a:rPr lang="pt-BR" sz="2200" b="1" dirty="0"/>
              <a:t>Decreto </a:t>
            </a:r>
            <a:r>
              <a:rPr lang="pt-BR" sz="2200" b="1" dirty="0" smtClean="0"/>
              <a:t>5.207/2019 </a:t>
            </a:r>
            <a:r>
              <a:rPr lang="pt-BR" sz="2200" dirty="0"/>
              <a:t>- Dispõe sobre a classificação de empreendimentos e definição dos procedimentos de licenciamento ambiental simplificado no município de Conceição da Barra/ES e dá outras providências;</a:t>
            </a:r>
          </a:p>
          <a:p>
            <a:pPr algn="just"/>
            <a:endParaRPr lang="pt-BR" sz="2200" dirty="0"/>
          </a:p>
          <a:p>
            <a:pPr algn="just"/>
            <a:endParaRPr lang="pt-BR" sz="2200" dirty="0"/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LEGAIS MUNICIPAL?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401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pt-BR" sz="2200" b="1" dirty="0" smtClean="0"/>
              <a:t>Lei Complementar           /2020 </a:t>
            </a:r>
            <a:r>
              <a:rPr lang="pt-BR" sz="2200" dirty="0"/>
              <a:t>– </a:t>
            </a:r>
            <a:r>
              <a:rPr lang="pt-BR" sz="2200" dirty="0" smtClean="0"/>
              <a:t>Dispõe sobre a fiscalização, infrações e penalidades relativas à proteção ao meio ambiente no município de Conceição da Barra e dá outras providências.</a:t>
            </a:r>
          </a:p>
          <a:p>
            <a:pPr marL="268288" indent="0" algn="just">
              <a:spcAft>
                <a:spcPts val="1200"/>
              </a:spcAft>
              <a:buNone/>
            </a:pPr>
            <a:r>
              <a:rPr lang="pt-BR" sz="2200" u="sng" dirty="0" smtClean="0"/>
              <a:t>AGUARDANDO APROVAÇÃO DO PROJETO DE LEI 002/2020 ENCAMINHADO A CÂMARA EM 28/01/2020.</a:t>
            </a:r>
          </a:p>
          <a:p>
            <a:pPr algn="just"/>
            <a:endParaRPr lang="pt-BR" sz="2200" dirty="0"/>
          </a:p>
          <a:p>
            <a:pPr algn="just"/>
            <a:endParaRPr lang="pt-BR" sz="2200" dirty="0"/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LEGAIS MUNICIPAL?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63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É O LICENCIAMENTO AMBIENTAL MUNICIPAL?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pt-BR" sz="2400" dirty="0" smtClean="0"/>
              <a:t>Ato </a:t>
            </a:r>
            <a:r>
              <a:rPr lang="pt-BR" sz="2400" dirty="0"/>
              <a:t>administrativo pelo qual o órgão ambiental competente estabelece as condições, restrições e medidas de controle ambiental que deverão ser obedecidas pelo empreendedor, pessoa física ou jurídica, para localizar, instalar, ampliar, regularizar e operar empreendimentos e atividades utilizadoras dos recursos ambientais consideradas efetiva ou potencialmente poluidoras ou aquelas que, sob qualquer forma, possam causar degradação ambiental.</a:t>
            </a:r>
          </a:p>
        </p:txBody>
      </p:sp>
    </p:spTree>
    <p:extLst>
      <p:ext uri="{BB962C8B-B14F-4D97-AF65-F5344CB8AC3E}">
        <p14:creationId xmlns:p14="http://schemas.microsoft.com/office/powerpoint/2010/main" xmlns="" val="167224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FUNCIONA ATUALMENTE O PROCESSO DE LICENCIAMENTO AMBIENTAL?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pt-BR" sz="2400" dirty="0"/>
              <a:t>O empreendedor, pessoa física ou </a:t>
            </a:r>
            <a:r>
              <a:rPr lang="pt-BR" sz="2400" dirty="0" smtClean="0"/>
              <a:t>jurídica precisa se deslocar até a Cidade de Cariacica na sede do IEMA para requerer Licenciamento Ambiental para localizar</a:t>
            </a:r>
            <a:r>
              <a:rPr lang="pt-BR" sz="2400" dirty="0"/>
              <a:t>, instalar, ampliar, regularizar e operar empreendimentos e atividades utilizadoras dos recursos ambientais consideradas efetiva ou potencialmente </a:t>
            </a:r>
            <a:r>
              <a:rPr lang="pt-BR" sz="2400" dirty="0" smtClean="0"/>
              <a:t>poluidoras.</a:t>
            </a:r>
          </a:p>
          <a:p>
            <a:pPr algn="just">
              <a:spcAft>
                <a:spcPts val="1200"/>
              </a:spcAft>
            </a:pPr>
            <a:r>
              <a:rPr lang="pt-BR" sz="2400" dirty="0" smtClean="0"/>
              <a:t>Geralmente uma Licença Ambiental Ordinária pode demorar até 04 (quatro) anos para ser expedida pelo IEMA.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283831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MUDA COM O LICENCIAMENTO AMBIENTAL MUNICIPAL?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pt-BR" sz="2400" dirty="0"/>
              <a:t>Todos empreendedores, pessoa física ou jurídica, que desenvolvem atividades utilizadoras dos recursos ambientais consideradas efetiva ou potencialmente poluidoras de impacto local (assim reconhecida pelo IEMA), poderão requerer a Licença Ambiental no próprio Município.</a:t>
            </a:r>
          </a:p>
          <a:p>
            <a:pPr algn="just">
              <a:spcAft>
                <a:spcPts val="1200"/>
              </a:spcAft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9407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IRÁ FUNCIONAR?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19282"/>
          </a:xfrm>
        </p:spPr>
        <p:txBody>
          <a:bodyPr vert="horz" lIns="91440" tIns="45720" rIns="91440" bIns="45720" rtlCol="0"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pt-BR" sz="2400" dirty="0" smtClean="0"/>
              <a:t>O empreendedor deverá realizar o enquadramento da atividade utilizadora do recurso ambiental considerado efetivo </a:t>
            </a:r>
            <a:r>
              <a:rPr lang="pt-BR" sz="2400" dirty="0"/>
              <a:t>ou potencialmente </a:t>
            </a:r>
            <a:r>
              <a:rPr lang="pt-BR" sz="2400" dirty="0" smtClean="0"/>
              <a:t>poluidor com base na legislação Municipal;</a:t>
            </a:r>
          </a:p>
          <a:p>
            <a:pPr algn="just">
              <a:spcAft>
                <a:spcPts val="1200"/>
              </a:spcAft>
            </a:pPr>
            <a:r>
              <a:rPr lang="pt-BR" sz="2400" dirty="0" smtClean="0"/>
              <a:t>Juntará toda documentação Técnica e Administrativa;</a:t>
            </a:r>
          </a:p>
          <a:p>
            <a:pPr algn="just">
              <a:spcAft>
                <a:spcPts val="1200"/>
              </a:spcAft>
            </a:pPr>
            <a:r>
              <a:rPr lang="pt-BR" sz="2400" dirty="0" smtClean="0"/>
              <a:t>Realiza-se o check list com a equipe da Secretaria de Meio Ambiente;</a:t>
            </a:r>
          </a:p>
        </p:txBody>
      </p:sp>
    </p:spTree>
    <p:extLst>
      <p:ext uri="{BB962C8B-B14F-4D97-AF65-F5344CB8AC3E}">
        <p14:creationId xmlns:p14="http://schemas.microsoft.com/office/powerpoint/2010/main" xmlns="" val="7253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IRÁ FUNCIONAR?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19282"/>
          </a:xfrm>
        </p:spPr>
        <p:txBody>
          <a:bodyPr vert="horz" lIns="91440" tIns="45720" rIns="91440" bIns="45720" rtlCol="0"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pt-BR" sz="2400" dirty="0" smtClean="0"/>
              <a:t>Promove o recolhimento da Taxa dos Serviços através do DAM para o Fundo Municipal de Meio Ambiente de acordo com o enquadramento da atividade à ser licenciada;</a:t>
            </a:r>
          </a:p>
          <a:p>
            <a:pPr algn="just">
              <a:spcAft>
                <a:spcPts val="1200"/>
              </a:spcAft>
            </a:pPr>
            <a:r>
              <a:rPr lang="pt-BR" sz="2400" dirty="0" smtClean="0"/>
              <a:t>Procede-se com a abertura do Processo Administrativo;</a:t>
            </a:r>
          </a:p>
          <a:p>
            <a:pPr algn="just">
              <a:spcAft>
                <a:spcPts val="1200"/>
              </a:spcAft>
            </a:pPr>
            <a:r>
              <a:rPr lang="pt-BR" sz="2400" dirty="0"/>
              <a:t>O </a:t>
            </a:r>
            <a:r>
              <a:rPr lang="pt-BR" sz="2400" b="1" dirty="0"/>
              <a:t>Processo Administrativo </a:t>
            </a:r>
            <a:r>
              <a:rPr lang="pt-BR" sz="2400" dirty="0"/>
              <a:t>será todo </a:t>
            </a:r>
            <a:r>
              <a:rPr lang="pt-BR" sz="2400" b="1" dirty="0"/>
              <a:t>digitalizado</a:t>
            </a:r>
            <a:r>
              <a:rPr lang="pt-BR" sz="2400" dirty="0"/>
              <a:t> e encaminhado para equipe técnica do PRODNORTE</a:t>
            </a:r>
            <a:r>
              <a:rPr lang="pt-BR" sz="2400" dirty="0" smtClean="0"/>
              <a:t>;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415323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IRÁ FUNCIONAR?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pt-BR" sz="2400" dirty="0" smtClean="0"/>
              <a:t>A equipe do PRODNORTE, irá realizar vistoria técnica juntamente com o Município e emitirá Parecer Técnico recomendando notificação ao empreendedor para complementar informações ou irá sugerir a expedição da Licença Ambiental.</a:t>
            </a:r>
          </a:p>
          <a:p>
            <a:pPr algn="just">
              <a:spcAft>
                <a:spcPts val="1200"/>
              </a:spcAft>
            </a:pPr>
            <a:r>
              <a:rPr lang="pt-BR" sz="2400" dirty="0" smtClean="0"/>
              <a:t>O Processo juntamente com o Parecer Técnico retorna ao Município para expedição da </a:t>
            </a:r>
            <a:r>
              <a:rPr lang="pt-BR" sz="2400" b="1" dirty="0" smtClean="0"/>
              <a:t>Licença Ambiental Municipal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424160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QUANTO TEMPO VAI DEMORAR PARA EXPEDIÇÃO DAS LICENÇAS NO MUNICÍPIO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pt-BR" sz="2400" b="1" dirty="0"/>
              <a:t>DISPENSA DE LICENÇA AMBIENTAL </a:t>
            </a:r>
            <a:r>
              <a:rPr lang="pt-BR" sz="2400" dirty="0"/>
              <a:t>= </a:t>
            </a:r>
            <a:r>
              <a:rPr lang="pt-BR" sz="2400" dirty="0" smtClean="0"/>
              <a:t>Automático</a:t>
            </a:r>
            <a:endParaRPr lang="pt-BR" sz="2400" dirty="0"/>
          </a:p>
          <a:p>
            <a:pPr algn="just">
              <a:spcAft>
                <a:spcPts val="1200"/>
              </a:spcAft>
            </a:pPr>
            <a:r>
              <a:rPr lang="pt-BR" sz="2400" b="1" dirty="0"/>
              <a:t>LICENÇA SIMPLIFICADA </a:t>
            </a:r>
            <a:r>
              <a:rPr lang="pt-BR" sz="2400" dirty="0"/>
              <a:t>= </a:t>
            </a:r>
            <a:r>
              <a:rPr lang="pt-BR" sz="2400" dirty="0" smtClean="0"/>
              <a:t>de 10 a 20 dias.</a:t>
            </a:r>
            <a:endParaRPr lang="pt-BR" sz="2400" dirty="0"/>
          </a:p>
          <a:p>
            <a:pPr algn="just">
              <a:spcAft>
                <a:spcPts val="1200"/>
              </a:spcAft>
            </a:pPr>
            <a:r>
              <a:rPr lang="pt-BR" sz="2400" b="1" dirty="0"/>
              <a:t>LICENÇA ORDINÁRIA </a:t>
            </a:r>
            <a:r>
              <a:rPr lang="pt-BR" sz="2400" dirty="0"/>
              <a:t>(Licença Prévia, Licença de Instalação, Licença de Operação ou Licença Ambiental de Regularização) = </a:t>
            </a:r>
            <a:r>
              <a:rPr lang="pt-BR" sz="2400" dirty="0" smtClean="0"/>
              <a:t>tempo máximo de 4 (quatro) meses, podendo ser reduzido se a documentação estiver correta.</a:t>
            </a:r>
            <a:endParaRPr lang="pt-BR" sz="2400" dirty="0"/>
          </a:p>
          <a:p>
            <a:pPr algn="just">
              <a:spcAft>
                <a:spcPts val="1200"/>
              </a:spcAft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244831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QUANTAS ATIVIDADES O MUNICÍPIO DE CONCEIÇÃO DA BARRA IRÁ LICENCIAR?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5" y="2779059"/>
            <a:ext cx="8915400" cy="3777622"/>
          </a:xfrm>
        </p:spPr>
        <p:txBody>
          <a:bodyPr vert="horz" lIns="91440" tIns="45720" rIns="91440" bIns="45720" rtlCol="0"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pt-BR" sz="2400" b="1" dirty="0" smtClean="0"/>
              <a:t>DISPENSA DE LICENÇA AMBIENTAL </a:t>
            </a:r>
            <a:r>
              <a:rPr lang="pt-BR" sz="2400" dirty="0" smtClean="0"/>
              <a:t>= mais de </a:t>
            </a:r>
            <a:r>
              <a:rPr lang="pt-BR" sz="2400" b="1" dirty="0" smtClean="0"/>
              <a:t>150</a:t>
            </a:r>
            <a:r>
              <a:rPr lang="pt-BR" sz="2400" dirty="0" smtClean="0"/>
              <a:t> atividades.</a:t>
            </a:r>
          </a:p>
          <a:p>
            <a:pPr algn="just">
              <a:spcAft>
                <a:spcPts val="1200"/>
              </a:spcAft>
            </a:pPr>
            <a:r>
              <a:rPr lang="pt-BR" sz="2400" b="1" dirty="0" smtClean="0"/>
              <a:t>LICENÇA SIMPLIFICADA </a:t>
            </a:r>
            <a:r>
              <a:rPr lang="pt-BR" sz="2400" dirty="0" smtClean="0"/>
              <a:t>= mais de </a:t>
            </a:r>
            <a:r>
              <a:rPr lang="pt-BR" sz="2400" b="1" dirty="0" smtClean="0"/>
              <a:t>80</a:t>
            </a:r>
            <a:r>
              <a:rPr lang="pt-BR" sz="2400" dirty="0" smtClean="0"/>
              <a:t> atividades.</a:t>
            </a:r>
          </a:p>
          <a:p>
            <a:pPr algn="just">
              <a:spcAft>
                <a:spcPts val="1200"/>
              </a:spcAft>
            </a:pPr>
            <a:r>
              <a:rPr lang="pt-BR" sz="2400" b="1" dirty="0" smtClean="0"/>
              <a:t>LICENÇA ORDINÁRIA </a:t>
            </a:r>
            <a:r>
              <a:rPr lang="pt-BR" sz="2400" dirty="0" smtClean="0"/>
              <a:t>(Licença Prévia, Licença de Instalação, Licença de Operação ou Licença Ambiental de Regularização) = mais de </a:t>
            </a:r>
            <a:r>
              <a:rPr lang="pt-BR" sz="2400" b="1" dirty="0" smtClean="0"/>
              <a:t>180</a:t>
            </a:r>
            <a:r>
              <a:rPr lang="pt-BR" sz="2400" dirty="0" smtClean="0"/>
              <a:t> atividades</a:t>
            </a:r>
          </a:p>
        </p:txBody>
      </p:sp>
    </p:spTree>
    <p:extLst>
      <p:ext uri="{BB962C8B-B14F-4D97-AF65-F5344CB8AC3E}">
        <p14:creationId xmlns:p14="http://schemas.microsoft.com/office/powerpoint/2010/main" xmlns="" val="7792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503</TotalTime>
  <Words>988</Words>
  <Application>Microsoft Office PowerPoint</Application>
  <PresentationFormat>Personalizar</PresentationFormat>
  <Paragraphs>58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Cacho</vt:lpstr>
      <vt:lpstr>LICENCIAMENTO AMBIENTAL MUNICIPAL </vt:lpstr>
      <vt:lpstr>O QUE É O LICENCIAMENTO AMBIENTAL MUNICIPAL?</vt:lpstr>
      <vt:lpstr>COMO FUNCIONA ATUALMENTE O PROCESSO DE LICENCIAMENTO AMBIENTAL?</vt:lpstr>
      <vt:lpstr>O QUE MUDA COM O LICENCIAMENTO AMBIENTAL MUNICIPAL?</vt:lpstr>
      <vt:lpstr>COMO IRÁ FUNCIONAR?</vt:lpstr>
      <vt:lpstr>COMO IRÁ FUNCIONAR?</vt:lpstr>
      <vt:lpstr>COMO IRÁ FUNCIONAR?</vt:lpstr>
      <vt:lpstr>QUANTO TEMPO VAI DEMORAR PARA EXPEDIÇÃO DAS LICENÇAS NO MUNICÍPIO</vt:lpstr>
      <vt:lpstr>QUANTAS ATIVIDADES O MUNICÍPIO DE CONCEIÇÃO DA BARRA IRÁ LICENCIAR?</vt:lpstr>
      <vt:lpstr>ASPECTOS LEGAIS FEDERAL?</vt:lpstr>
      <vt:lpstr>ASPECTOS LEGAIS FEDERAL?</vt:lpstr>
      <vt:lpstr>ASPECTOS LEGAIS ESTADUAL?</vt:lpstr>
      <vt:lpstr>ASPECTOS LEGAIS MUNICIPAL?</vt:lpstr>
      <vt:lpstr>ASPECTOS LEGAIS MUNICIPAL?</vt:lpstr>
      <vt:lpstr>ASPECTOS LEGAIS MUNICIPAL?</vt:lpstr>
      <vt:lpstr>ASPECTOS LEGAIS MUNICIPAL?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LICENCIAMENTO AMBIENTAL MUNICIPAL</dc:title>
  <dc:creator>Andre Luiz Campos Tebaldi</dc:creator>
  <cp:lastModifiedBy>semma</cp:lastModifiedBy>
  <cp:revision>19</cp:revision>
  <dcterms:created xsi:type="dcterms:W3CDTF">2020-03-03T13:34:46Z</dcterms:created>
  <dcterms:modified xsi:type="dcterms:W3CDTF">2020-03-04T18:51:29Z</dcterms:modified>
</cp:coreProperties>
</file>